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8288000" cy="10287000"/>
  <p:notesSz cx="6858000" cy="9144000"/>
  <p:embeddedFontLst>
    <p:embeddedFont>
      <p:font typeface="Montserrat Ultra-Bold" charset="1" panose="00000900000000000000"/>
      <p:regular r:id="rId29"/>
    </p:embeddedFont>
    <p:embeddedFont>
      <p:font typeface="Montserrat Medium" charset="1" panose="00000600000000000000"/>
      <p:regular r:id="rId30"/>
    </p:embeddedFont>
    <p:embeddedFont>
      <p:font typeface="Montserrat Bold" charset="1" panose="00000800000000000000"/>
      <p:regular r:id="rId31"/>
    </p:embeddedFont>
    <p:embeddedFont>
      <p:font typeface="Montserrat Semi-Bold" charset="1" panose="0000070000000000000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0790" y="0"/>
            <a:ext cx="212090" cy="5143500"/>
            <a:chOff x="0" y="0"/>
            <a:chExt cx="55859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59" cy="1354667"/>
            </a:xfrm>
            <a:custGeom>
              <a:avLst/>
              <a:gdLst/>
              <a:ahLst/>
              <a:cxnLst/>
              <a:rect r="r" b="b" t="t" l="l"/>
              <a:pathLst>
                <a:path h="1354667" w="55859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5859" cy="1392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829775" y="3935320"/>
            <a:ext cx="10053934" cy="2416360"/>
            <a:chOff x="0" y="0"/>
            <a:chExt cx="13405245" cy="322181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57150"/>
              <a:ext cx="12384790" cy="21204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160"/>
                </a:lnSpc>
              </a:pPr>
              <a:r>
                <a:rPr lang="en-US" sz="5600" b="true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AI-POWERED </a:t>
              </a:r>
            </a:p>
            <a:p>
              <a:pPr algn="l">
                <a:lnSpc>
                  <a:spcPts val="6160"/>
                </a:lnSpc>
              </a:pPr>
              <a:r>
                <a:rPr lang="en-US" b="true" sz="5600">
                  <a:solidFill>
                    <a:srgbClr val="101010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CAREER DEVELOPMENT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257671"/>
              <a:ext cx="13405245" cy="9641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500"/>
                </a:lnSpc>
              </a:pPr>
              <a:r>
                <a:rPr lang="en-US" b="true" sz="5000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&amp; RECRUITMENT PLATFORM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-5400000">
            <a:off x="40024" y="6363018"/>
            <a:ext cx="2353907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skillup.com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29775" y="7036706"/>
            <a:ext cx="9558713" cy="2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b="true" sz="1600" spc="55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BRIDGING THE GAP BETWEEN GRADUATES AND INDUSTRY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997446" y="8646325"/>
            <a:ext cx="2261854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20"/>
              </a:lnSpc>
            </a:pPr>
            <a:r>
              <a:rPr lang="en-US" b="true" sz="28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Start Slide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4500955" y="1866623"/>
            <a:ext cx="2758345" cy="245871"/>
            <a:chOff x="0" y="0"/>
            <a:chExt cx="726478" cy="6475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769329" y="962025"/>
            <a:ext cx="3489971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5098618" y="8772632"/>
            <a:ext cx="177766" cy="266816"/>
          </a:xfrm>
          <a:custGeom>
            <a:avLst/>
            <a:gdLst/>
            <a:ahLst/>
            <a:cxnLst/>
            <a:rect r="r" b="b" t="t" l="l"/>
            <a:pathLst>
              <a:path h="266816" w="177766">
                <a:moveTo>
                  <a:pt x="0" y="0"/>
                </a:moveTo>
                <a:lnTo>
                  <a:pt x="177766" y="0"/>
                </a:lnTo>
                <a:lnTo>
                  <a:pt x="177766" y="266816"/>
                </a:lnTo>
                <a:lnTo>
                  <a:pt x="0" y="2668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88995" y="3372827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Core Feature 05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88995" y="4078646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Company Recruitment Suite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028563" y="5642439"/>
            <a:ext cx="14230873" cy="2012728"/>
            <a:chOff x="0" y="0"/>
            <a:chExt cx="18974498" cy="26836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471623" y="0"/>
              <a:ext cx="805265" cy="805265"/>
            </a:xfrm>
            <a:custGeom>
              <a:avLst/>
              <a:gdLst/>
              <a:ahLst/>
              <a:cxnLst/>
              <a:rect r="r" b="b" t="t" l="l"/>
              <a:pathLst>
                <a:path h="805265" w="805265">
                  <a:moveTo>
                    <a:pt x="0" y="0"/>
                  </a:moveTo>
                  <a:lnTo>
                    <a:pt x="805265" y="0"/>
                  </a:lnTo>
                  <a:lnTo>
                    <a:pt x="805265" y="805265"/>
                  </a:lnTo>
                  <a:lnTo>
                    <a:pt x="0" y="805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1230758"/>
              <a:ext cx="5225872" cy="957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Dedicated entry-level job board.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784888" y="152426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01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6761078" y="0"/>
              <a:ext cx="904792" cy="805265"/>
            </a:xfrm>
            <a:custGeom>
              <a:avLst/>
              <a:gdLst/>
              <a:ahLst/>
              <a:cxnLst/>
              <a:rect r="r" b="b" t="t" l="l"/>
              <a:pathLst>
                <a:path h="805265" w="904792">
                  <a:moveTo>
                    <a:pt x="0" y="0"/>
                  </a:moveTo>
                  <a:lnTo>
                    <a:pt x="904792" y="0"/>
                  </a:lnTo>
                  <a:lnTo>
                    <a:pt x="904792" y="805265"/>
                  </a:lnTo>
                  <a:lnTo>
                    <a:pt x="0" y="805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8189179" y="152426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02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6328091" y="1230758"/>
              <a:ext cx="4603831" cy="957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AI matches candidates to company needs.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0">
              <a:off x="14163057" y="0"/>
              <a:ext cx="862458" cy="862458"/>
            </a:xfrm>
            <a:custGeom>
              <a:avLst/>
              <a:gdLst/>
              <a:ahLst/>
              <a:cxnLst/>
              <a:rect r="r" b="b" t="t" l="l"/>
              <a:pathLst>
                <a:path h="862458" w="862458">
                  <a:moveTo>
                    <a:pt x="0" y="0"/>
                  </a:moveTo>
                  <a:lnTo>
                    <a:pt x="862457" y="0"/>
                  </a:lnTo>
                  <a:lnTo>
                    <a:pt x="862457" y="862458"/>
                  </a:lnTo>
                  <a:lnTo>
                    <a:pt x="0" y="8624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15533514" y="152426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03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3748626" y="1230758"/>
              <a:ext cx="4852648" cy="1452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Recruiter filters by skills, certifications, or project outputs.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769329" y="962025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Features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028700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94466" y="2413635"/>
            <a:ext cx="2758345" cy="245871"/>
            <a:chOff x="0" y="0"/>
            <a:chExt cx="726478" cy="647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2211" y="1574847"/>
            <a:ext cx="1856645" cy="68071"/>
            <a:chOff x="0" y="0"/>
            <a:chExt cx="488993" cy="179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2708021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Key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21732" y="2708021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Highlights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62840" y="962025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Highlight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2211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22211" y="5143500"/>
            <a:ext cx="15848176" cy="2140965"/>
            <a:chOff x="0" y="0"/>
            <a:chExt cx="21130901" cy="28546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471623" y="170982"/>
              <a:ext cx="805265" cy="805265"/>
            </a:xfrm>
            <a:custGeom>
              <a:avLst/>
              <a:gdLst/>
              <a:ahLst/>
              <a:cxnLst/>
              <a:rect r="r" b="b" t="t" l="l"/>
              <a:pathLst>
                <a:path h="805265" w="805265">
                  <a:moveTo>
                    <a:pt x="0" y="0"/>
                  </a:moveTo>
                  <a:lnTo>
                    <a:pt x="805265" y="0"/>
                  </a:lnTo>
                  <a:lnTo>
                    <a:pt x="805265" y="805265"/>
                  </a:lnTo>
                  <a:lnTo>
                    <a:pt x="0" y="805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5733872" y="170982"/>
              <a:ext cx="904792" cy="805265"/>
            </a:xfrm>
            <a:custGeom>
              <a:avLst/>
              <a:gdLst/>
              <a:ahLst/>
              <a:cxnLst/>
              <a:rect r="r" b="b" t="t" l="l"/>
              <a:pathLst>
                <a:path h="805265" w="904792">
                  <a:moveTo>
                    <a:pt x="0" y="0"/>
                  </a:moveTo>
                  <a:lnTo>
                    <a:pt x="904792" y="0"/>
                  </a:lnTo>
                  <a:lnTo>
                    <a:pt x="904792" y="805265"/>
                  </a:lnTo>
                  <a:lnTo>
                    <a:pt x="0" y="805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1017388" y="170982"/>
              <a:ext cx="862458" cy="862458"/>
            </a:xfrm>
            <a:custGeom>
              <a:avLst/>
              <a:gdLst/>
              <a:ahLst/>
              <a:cxnLst/>
              <a:rect r="r" b="b" t="t" l="l"/>
              <a:pathLst>
                <a:path h="862458" w="862458">
                  <a:moveTo>
                    <a:pt x="0" y="0"/>
                  </a:moveTo>
                  <a:lnTo>
                    <a:pt x="862457" y="0"/>
                  </a:lnTo>
                  <a:lnTo>
                    <a:pt x="862457" y="862457"/>
                  </a:lnTo>
                  <a:lnTo>
                    <a:pt x="0" y="8624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6349529" y="0"/>
              <a:ext cx="832388" cy="1033439"/>
            </a:xfrm>
            <a:custGeom>
              <a:avLst/>
              <a:gdLst/>
              <a:ahLst/>
              <a:cxnLst/>
              <a:rect r="r" b="b" t="t" l="l"/>
              <a:pathLst>
                <a:path h="1033439" w="832388">
                  <a:moveTo>
                    <a:pt x="0" y="0"/>
                  </a:moveTo>
                  <a:lnTo>
                    <a:pt x="832388" y="0"/>
                  </a:lnTo>
                  <a:lnTo>
                    <a:pt x="832388" y="1033439"/>
                  </a:lnTo>
                  <a:lnTo>
                    <a:pt x="0" y="1033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7" id="17"/>
            <p:cNvSpPr txBox="true"/>
            <p:nvPr/>
          </p:nvSpPr>
          <p:spPr>
            <a:xfrm rot="0">
              <a:off x="0" y="1401739"/>
              <a:ext cx="5225872" cy="957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AI-Powered Skill Gap Analysis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784888" y="323408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01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7161973" y="323408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02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2387845" y="323408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03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7689917" y="323408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04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5300885" y="1401739"/>
              <a:ext cx="4603831" cy="957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Personalized, Adaptive Learning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10602957" y="1401739"/>
              <a:ext cx="4852648" cy="957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Smart Job Matching with Real-World Validation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15905029" y="1401739"/>
              <a:ext cx="4634933" cy="1452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Resume &amp; Interview Tools Built for Market Success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03050" y="2591545"/>
            <a:ext cx="11081901" cy="7063189"/>
          </a:xfrm>
          <a:custGeom>
            <a:avLst/>
            <a:gdLst/>
            <a:ahLst/>
            <a:cxnLst/>
            <a:rect r="r" b="b" t="t" l="l"/>
            <a:pathLst>
              <a:path h="7063189" w="11081901">
                <a:moveTo>
                  <a:pt x="0" y="0"/>
                </a:moveTo>
                <a:lnTo>
                  <a:pt x="11081900" y="0"/>
                </a:lnTo>
                <a:lnTo>
                  <a:pt x="11081900" y="7063190"/>
                </a:lnTo>
                <a:lnTo>
                  <a:pt x="0" y="7063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919525" y="811022"/>
            <a:ext cx="6448950" cy="1589024"/>
            <a:chOff x="0" y="0"/>
            <a:chExt cx="8598600" cy="211869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42875"/>
              <a:ext cx="8598600" cy="9926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64"/>
                </a:lnSpc>
              </a:pPr>
              <a:r>
                <a:rPr lang="en-US" b="true" sz="5600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126024"/>
              <a:ext cx="8598600" cy="9926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64"/>
                </a:lnSpc>
              </a:pPr>
              <a:r>
                <a:rPr lang="en-US" b="true" sz="5600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ER Diagram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-5400000">
            <a:off x="-3385370" y="3005220"/>
            <a:ext cx="10251174" cy="1080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Core User Management</a:t>
            </a:r>
          </a:p>
          <a:p>
            <a:pPr algn="l">
              <a:lnSpc>
                <a:spcPts val="2820"/>
              </a:lnSpc>
            </a:pPr>
          </a:p>
          <a:p>
            <a:pPr algn="l">
              <a:lnSpc>
                <a:spcPts val="282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285810" y="0"/>
            <a:ext cx="167070" cy="3545287"/>
            <a:chOff x="0" y="0"/>
            <a:chExt cx="44002" cy="9337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002" cy="933738"/>
            </a:xfrm>
            <a:custGeom>
              <a:avLst/>
              <a:gdLst/>
              <a:ahLst/>
              <a:cxnLst/>
              <a:rect r="r" b="b" t="t" l="l"/>
              <a:pathLst>
                <a:path h="933738" w="44002">
                  <a:moveTo>
                    <a:pt x="0" y="0"/>
                  </a:moveTo>
                  <a:lnTo>
                    <a:pt x="44002" y="0"/>
                  </a:lnTo>
                  <a:lnTo>
                    <a:pt x="44002" y="933738"/>
                  </a:lnTo>
                  <a:lnTo>
                    <a:pt x="0" y="93373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4002" cy="9718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66733" y="2400046"/>
            <a:ext cx="11122465" cy="7201325"/>
          </a:xfrm>
          <a:custGeom>
            <a:avLst/>
            <a:gdLst/>
            <a:ahLst/>
            <a:cxnLst/>
            <a:rect r="r" b="b" t="t" l="l"/>
            <a:pathLst>
              <a:path h="7201325" w="11122465">
                <a:moveTo>
                  <a:pt x="0" y="0"/>
                </a:moveTo>
                <a:lnTo>
                  <a:pt x="11122465" y="0"/>
                </a:lnTo>
                <a:lnTo>
                  <a:pt x="11122465" y="7201325"/>
                </a:lnTo>
                <a:lnTo>
                  <a:pt x="0" y="72013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653853" y="811022"/>
            <a:ext cx="6980295" cy="1495488"/>
            <a:chOff x="0" y="0"/>
            <a:chExt cx="9307059" cy="199398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33350"/>
              <a:ext cx="9307059" cy="9353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54"/>
                </a:lnSpc>
              </a:pPr>
              <a:r>
                <a:rPr lang="en-US" b="true" sz="5270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58627"/>
              <a:ext cx="9307059" cy="9353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54"/>
                </a:lnSpc>
              </a:pPr>
              <a:r>
                <a:rPr lang="en-US" b="true" sz="5270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ER Diagram (Cont.)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-5400000">
            <a:off x="-3718142" y="2855842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Skills and Categories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285810" y="0"/>
            <a:ext cx="167070" cy="3545287"/>
            <a:chOff x="0" y="0"/>
            <a:chExt cx="44002" cy="9337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002" cy="933738"/>
            </a:xfrm>
            <a:custGeom>
              <a:avLst/>
              <a:gdLst/>
              <a:ahLst/>
              <a:cxnLst/>
              <a:rect r="r" b="b" t="t" l="l"/>
              <a:pathLst>
                <a:path h="933738" w="44002">
                  <a:moveTo>
                    <a:pt x="0" y="0"/>
                  </a:moveTo>
                  <a:lnTo>
                    <a:pt x="44002" y="0"/>
                  </a:lnTo>
                  <a:lnTo>
                    <a:pt x="44002" y="933738"/>
                  </a:lnTo>
                  <a:lnTo>
                    <a:pt x="0" y="93373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4002" cy="9718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72694" y="2400046"/>
            <a:ext cx="6742613" cy="6929602"/>
          </a:xfrm>
          <a:custGeom>
            <a:avLst/>
            <a:gdLst/>
            <a:ahLst/>
            <a:cxnLst/>
            <a:rect r="r" b="b" t="t" l="l"/>
            <a:pathLst>
              <a:path h="6929602" w="6742613">
                <a:moveTo>
                  <a:pt x="0" y="0"/>
                </a:moveTo>
                <a:lnTo>
                  <a:pt x="6742612" y="0"/>
                </a:lnTo>
                <a:lnTo>
                  <a:pt x="6742612" y="6929602"/>
                </a:lnTo>
                <a:lnTo>
                  <a:pt x="0" y="69296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679213" y="585922"/>
            <a:ext cx="6929574" cy="1484621"/>
            <a:chOff x="0" y="0"/>
            <a:chExt cx="9239431" cy="197949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33350"/>
              <a:ext cx="9239431" cy="927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18"/>
                </a:lnSpc>
              </a:pPr>
              <a:r>
                <a:rPr lang="en-US" b="true" sz="5232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51904"/>
              <a:ext cx="9239431" cy="927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18"/>
                </a:lnSpc>
              </a:pPr>
              <a:r>
                <a:rPr lang="en-US" b="true" sz="5232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ER Diagram (Cont.)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43602" y="-596440"/>
            <a:ext cx="451485" cy="10251174"/>
            <a:chOff x="0" y="0"/>
            <a:chExt cx="601980" cy="13668232"/>
          </a:xfrm>
        </p:grpSpPr>
        <p:sp>
          <p:nvSpPr>
            <p:cNvPr name="TextBox 7" id="7"/>
            <p:cNvSpPr txBox="true"/>
            <p:nvPr/>
          </p:nvSpPr>
          <p:spPr>
            <a:xfrm rot="-5400000">
              <a:off x="-6495026" y="6571226"/>
              <a:ext cx="13668232" cy="525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20"/>
                </a:lnSpc>
              </a:pPr>
              <a:r>
                <a:rPr lang="en-US" sz="3000" b="true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Learning and Development</a:t>
              </a:r>
            </a:p>
          </p:txBody>
        </p:sp>
        <p:grpSp>
          <p:nvGrpSpPr>
            <p:cNvPr name="Group 8" id="8"/>
            <p:cNvGrpSpPr/>
            <p:nvPr/>
          </p:nvGrpSpPr>
          <p:grpSpPr>
            <a:xfrm rot="0">
              <a:off x="189610" y="795253"/>
              <a:ext cx="222760" cy="4727050"/>
              <a:chOff x="0" y="0"/>
              <a:chExt cx="44002" cy="933738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44002" cy="933738"/>
              </a:xfrm>
              <a:custGeom>
                <a:avLst/>
                <a:gdLst/>
                <a:ahLst/>
                <a:cxnLst/>
                <a:rect r="r" b="b" t="t" l="l"/>
                <a:pathLst>
                  <a:path h="933738" w="44002">
                    <a:moveTo>
                      <a:pt x="0" y="0"/>
                    </a:moveTo>
                    <a:lnTo>
                      <a:pt x="44002" y="0"/>
                    </a:lnTo>
                    <a:lnTo>
                      <a:pt x="44002" y="933738"/>
                    </a:lnTo>
                    <a:lnTo>
                      <a:pt x="0" y="933738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44002" cy="97183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54529" y="2146898"/>
            <a:ext cx="7235701" cy="7921466"/>
          </a:xfrm>
          <a:custGeom>
            <a:avLst/>
            <a:gdLst/>
            <a:ahLst/>
            <a:cxnLst/>
            <a:rect r="r" b="b" t="t" l="l"/>
            <a:pathLst>
              <a:path h="7921466" w="7235701">
                <a:moveTo>
                  <a:pt x="0" y="0"/>
                </a:moveTo>
                <a:lnTo>
                  <a:pt x="7235701" y="0"/>
                </a:lnTo>
                <a:lnTo>
                  <a:pt x="7235701" y="7921466"/>
                </a:lnTo>
                <a:lnTo>
                  <a:pt x="0" y="79214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578799" y="383331"/>
            <a:ext cx="7130403" cy="1527648"/>
            <a:chOff x="0" y="0"/>
            <a:chExt cx="9507204" cy="203686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33350"/>
              <a:ext cx="9507204" cy="9583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60"/>
                </a:lnSpc>
              </a:pPr>
              <a:r>
                <a:rPr lang="en-US" b="true" sz="5383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78525"/>
              <a:ext cx="9507204" cy="9583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60"/>
                </a:lnSpc>
              </a:pPr>
              <a:r>
                <a:rPr lang="en-US" b="true" sz="5383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ER Diagram (Cont.)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-5400000">
            <a:off x="-3718142" y="2990903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Jobs and Applications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285810" y="0"/>
            <a:ext cx="167070" cy="3545287"/>
            <a:chOff x="0" y="0"/>
            <a:chExt cx="44002" cy="9337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002" cy="933738"/>
            </a:xfrm>
            <a:custGeom>
              <a:avLst/>
              <a:gdLst/>
              <a:ahLst/>
              <a:cxnLst/>
              <a:rect r="r" b="b" t="t" l="l"/>
              <a:pathLst>
                <a:path h="933738" w="44002">
                  <a:moveTo>
                    <a:pt x="0" y="0"/>
                  </a:moveTo>
                  <a:lnTo>
                    <a:pt x="44002" y="0"/>
                  </a:lnTo>
                  <a:lnTo>
                    <a:pt x="44002" y="933738"/>
                  </a:lnTo>
                  <a:lnTo>
                    <a:pt x="0" y="93373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4002" cy="9718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24260" y="1980782"/>
            <a:ext cx="4639481" cy="7976516"/>
          </a:xfrm>
          <a:custGeom>
            <a:avLst/>
            <a:gdLst/>
            <a:ahLst/>
            <a:cxnLst/>
            <a:rect r="r" b="b" t="t" l="l"/>
            <a:pathLst>
              <a:path h="7976516" w="4639481">
                <a:moveTo>
                  <a:pt x="0" y="0"/>
                </a:moveTo>
                <a:lnTo>
                  <a:pt x="4639480" y="0"/>
                </a:lnTo>
                <a:lnTo>
                  <a:pt x="4639480" y="7976516"/>
                </a:lnTo>
                <a:lnTo>
                  <a:pt x="0" y="7976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604658" y="253238"/>
            <a:ext cx="7078683" cy="1516567"/>
            <a:chOff x="0" y="0"/>
            <a:chExt cx="9438244" cy="202209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23825"/>
              <a:ext cx="9438244" cy="959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23"/>
                </a:lnSpc>
              </a:pPr>
              <a:r>
                <a:rPr lang="en-US" b="true" sz="5344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62144"/>
              <a:ext cx="9438244" cy="959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23"/>
                </a:lnSpc>
              </a:pPr>
              <a:r>
                <a:rPr lang="en-US" b="true" sz="5344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ER Diagram (Cont.)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43602" y="-596440"/>
            <a:ext cx="803910" cy="10251174"/>
            <a:chOff x="0" y="0"/>
            <a:chExt cx="1071880" cy="13668232"/>
          </a:xfrm>
        </p:grpSpPr>
        <p:sp>
          <p:nvSpPr>
            <p:cNvPr name="TextBox 7" id="7"/>
            <p:cNvSpPr txBox="true"/>
            <p:nvPr/>
          </p:nvSpPr>
          <p:spPr>
            <a:xfrm rot="-5400000">
              <a:off x="-6260076" y="6336276"/>
              <a:ext cx="13668232" cy="995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20"/>
                </a:lnSpc>
              </a:pPr>
              <a:r>
                <a:rPr lang="en-US" sz="3000" b="true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Assessments and Interviews</a:t>
              </a:r>
            </a:p>
            <a:p>
              <a:pPr algn="l">
                <a:lnSpc>
                  <a:spcPts val="2820"/>
                </a:lnSpc>
              </a:pPr>
            </a:p>
          </p:txBody>
        </p:sp>
        <p:grpSp>
          <p:nvGrpSpPr>
            <p:cNvPr name="Group 8" id="8"/>
            <p:cNvGrpSpPr/>
            <p:nvPr/>
          </p:nvGrpSpPr>
          <p:grpSpPr>
            <a:xfrm rot="0">
              <a:off x="189610" y="795253"/>
              <a:ext cx="222760" cy="4727050"/>
              <a:chOff x="0" y="0"/>
              <a:chExt cx="44002" cy="933738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44002" cy="933738"/>
              </a:xfrm>
              <a:custGeom>
                <a:avLst/>
                <a:gdLst/>
                <a:ahLst/>
                <a:cxnLst/>
                <a:rect r="r" b="b" t="t" l="l"/>
                <a:pathLst>
                  <a:path h="933738" w="44002">
                    <a:moveTo>
                      <a:pt x="0" y="0"/>
                    </a:moveTo>
                    <a:lnTo>
                      <a:pt x="44002" y="0"/>
                    </a:lnTo>
                    <a:lnTo>
                      <a:pt x="44002" y="933738"/>
                    </a:lnTo>
                    <a:lnTo>
                      <a:pt x="0" y="933738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44002" cy="97183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18981" y="2129926"/>
            <a:ext cx="9326815" cy="7794489"/>
          </a:xfrm>
          <a:custGeom>
            <a:avLst/>
            <a:gdLst/>
            <a:ahLst/>
            <a:cxnLst/>
            <a:rect r="r" b="b" t="t" l="l"/>
            <a:pathLst>
              <a:path h="7794489" w="9326815">
                <a:moveTo>
                  <a:pt x="0" y="0"/>
                </a:moveTo>
                <a:lnTo>
                  <a:pt x="9326815" y="0"/>
                </a:lnTo>
                <a:lnTo>
                  <a:pt x="9326815" y="7794489"/>
                </a:lnTo>
                <a:lnTo>
                  <a:pt x="0" y="77944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736869" y="234188"/>
            <a:ext cx="6814261" cy="1459916"/>
            <a:chOff x="0" y="0"/>
            <a:chExt cx="9085681" cy="194655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23825"/>
              <a:ext cx="9085681" cy="919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36"/>
                </a:lnSpc>
              </a:pPr>
              <a:r>
                <a:rPr lang="en-US" b="true" sz="5145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27094"/>
              <a:ext cx="9085681" cy="919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36"/>
                </a:lnSpc>
              </a:pPr>
              <a:r>
                <a:rPr lang="en-US" b="true" sz="5145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ER Diagram (Cont.)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-5400000">
            <a:off x="-3541930" y="3502158"/>
            <a:ext cx="10251174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Projects and Mentorship</a:t>
            </a:r>
          </a:p>
          <a:p>
            <a:pPr algn="l">
              <a:lnSpc>
                <a:spcPts val="282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285810" y="0"/>
            <a:ext cx="167070" cy="3545287"/>
            <a:chOff x="0" y="0"/>
            <a:chExt cx="44002" cy="9337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002" cy="933738"/>
            </a:xfrm>
            <a:custGeom>
              <a:avLst/>
              <a:gdLst/>
              <a:ahLst/>
              <a:cxnLst/>
              <a:rect r="r" b="b" t="t" l="l"/>
              <a:pathLst>
                <a:path h="933738" w="44002">
                  <a:moveTo>
                    <a:pt x="0" y="0"/>
                  </a:moveTo>
                  <a:lnTo>
                    <a:pt x="44002" y="0"/>
                  </a:lnTo>
                  <a:lnTo>
                    <a:pt x="44002" y="933738"/>
                  </a:lnTo>
                  <a:lnTo>
                    <a:pt x="0" y="93373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4002" cy="9718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-5400000">
            <a:off x="-3718142" y="3678370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Core Registration Flow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85810" y="0"/>
            <a:ext cx="167070" cy="3545287"/>
            <a:chOff x="0" y="0"/>
            <a:chExt cx="44002" cy="93373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02" cy="933738"/>
            </a:xfrm>
            <a:custGeom>
              <a:avLst/>
              <a:gdLst/>
              <a:ahLst/>
              <a:cxnLst/>
              <a:rect r="r" b="b" t="t" l="l"/>
              <a:pathLst>
                <a:path h="933738" w="44002">
                  <a:moveTo>
                    <a:pt x="0" y="0"/>
                  </a:moveTo>
                  <a:lnTo>
                    <a:pt x="44002" y="0"/>
                  </a:lnTo>
                  <a:lnTo>
                    <a:pt x="44002" y="933738"/>
                  </a:lnTo>
                  <a:lnTo>
                    <a:pt x="0" y="93373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02" cy="9718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488484" y="1943441"/>
            <a:ext cx="5311033" cy="7907799"/>
          </a:xfrm>
          <a:custGeom>
            <a:avLst/>
            <a:gdLst/>
            <a:ahLst/>
            <a:cxnLst/>
            <a:rect r="r" b="b" t="t" l="l"/>
            <a:pathLst>
              <a:path h="7907799" w="5311033">
                <a:moveTo>
                  <a:pt x="0" y="0"/>
                </a:moveTo>
                <a:lnTo>
                  <a:pt x="5311032" y="0"/>
                </a:lnTo>
                <a:lnTo>
                  <a:pt x="5311032" y="7907799"/>
                </a:lnTo>
                <a:lnTo>
                  <a:pt x="0" y="79077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766075" y="325241"/>
            <a:ext cx="6755851" cy="1447402"/>
            <a:chOff x="0" y="0"/>
            <a:chExt cx="9007801" cy="192987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33350"/>
              <a:ext cx="9007801" cy="9009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4"/>
                </a:lnSpc>
              </a:pPr>
              <a:r>
                <a:rPr lang="en-US" b="true" sz="5100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28876"/>
              <a:ext cx="9007801" cy="9009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4"/>
                </a:lnSpc>
              </a:pPr>
              <a:r>
                <a:rPr lang="en-US" b="true" sz="5100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FLOWCHART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3501614" y="-2829178"/>
            <a:ext cx="451485" cy="10251174"/>
            <a:chOff x="0" y="0"/>
            <a:chExt cx="601980" cy="13668232"/>
          </a:xfrm>
        </p:grpSpPr>
        <p:sp>
          <p:nvSpPr>
            <p:cNvPr name="TextBox 3" id="3"/>
            <p:cNvSpPr txBox="true"/>
            <p:nvPr/>
          </p:nvSpPr>
          <p:spPr>
            <a:xfrm rot="-5400000">
              <a:off x="-6495026" y="6571226"/>
              <a:ext cx="13668232" cy="525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20"/>
                </a:lnSpc>
              </a:pPr>
              <a:r>
                <a:rPr lang="en-US" sz="3000" b="true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Graduate Dashboard Options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189610" y="726932"/>
              <a:ext cx="222760" cy="4727050"/>
              <a:chOff x="0" y="0"/>
              <a:chExt cx="44002" cy="933738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4002" cy="933738"/>
              </a:xfrm>
              <a:custGeom>
                <a:avLst/>
                <a:gdLst/>
                <a:ahLst/>
                <a:cxnLst/>
                <a:rect r="r" b="b" t="t" l="l"/>
                <a:pathLst>
                  <a:path h="933738" w="44002">
                    <a:moveTo>
                      <a:pt x="0" y="0"/>
                    </a:moveTo>
                    <a:lnTo>
                      <a:pt x="44002" y="0"/>
                    </a:lnTo>
                    <a:lnTo>
                      <a:pt x="44002" y="933738"/>
                    </a:lnTo>
                    <a:lnTo>
                      <a:pt x="0" y="933738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44002" cy="97183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1117797" y="2638913"/>
            <a:ext cx="16052406" cy="3662217"/>
          </a:xfrm>
          <a:custGeom>
            <a:avLst/>
            <a:gdLst/>
            <a:ahLst/>
            <a:cxnLst/>
            <a:rect r="r" b="b" t="t" l="l"/>
            <a:pathLst>
              <a:path h="3662217" w="16052406">
                <a:moveTo>
                  <a:pt x="0" y="0"/>
                </a:moveTo>
                <a:lnTo>
                  <a:pt x="16052406" y="0"/>
                </a:lnTo>
                <a:lnTo>
                  <a:pt x="16052406" y="3662216"/>
                </a:lnTo>
                <a:lnTo>
                  <a:pt x="0" y="36622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020336" y="6605929"/>
            <a:ext cx="14247327" cy="3436388"/>
          </a:xfrm>
          <a:custGeom>
            <a:avLst/>
            <a:gdLst/>
            <a:ahLst/>
            <a:cxnLst/>
            <a:rect r="r" b="b" t="t" l="l"/>
            <a:pathLst>
              <a:path h="3436388" w="14247327">
                <a:moveTo>
                  <a:pt x="0" y="0"/>
                </a:moveTo>
                <a:lnTo>
                  <a:pt x="14247328" y="0"/>
                </a:lnTo>
                <a:lnTo>
                  <a:pt x="14247328" y="3436389"/>
                </a:lnTo>
                <a:lnTo>
                  <a:pt x="0" y="34363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0" y="6234454"/>
            <a:ext cx="9872962" cy="451485"/>
            <a:chOff x="0" y="0"/>
            <a:chExt cx="13163949" cy="60198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5138233" y="76200"/>
              <a:ext cx="8025716" cy="525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20"/>
                </a:lnSpc>
              </a:pPr>
              <a:r>
                <a:rPr lang="en-US" sz="3000" b="true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Employer Dashboard Options</a:t>
              </a:r>
            </a:p>
          </p:txBody>
        </p:sp>
        <p:grpSp>
          <p:nvGrpSpPr>
            <p:cNvPr name="Group 11" id="11"/>
            <p:cNvGrpSpPr/>
            <p:nvPr/>
          </p:nvGrpSpPr>
          <p:grpSpPr>
            <a:xfrm rot="5400000">
              <a:off x="2252145" y="-2062535"/>
              <a:ext cx="222760" cy="4727050"/>
              <a:chOff x="0" y="0"/>
              <a:chExt cx="44002" cy="933738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44002" cy="933738"/>
              </a:xfrm>
              <a:custGeom>
                <a:avLst/>
                <a:gdLst/>
                <a:ahLst/>
                <a:cxnLst/>
                <a:rect r="r" b="b" t="t" l="l"/>
                <a:pathLst>
                  <a:path h="933738" w="44002">
                    <a:moveTo>
                      <a:pt x="0" y="0"/>
                    </a:moveTo>
                    <a:lnTo>
                      <a:pt x="44002" y="0"/>
                    </a:lnTo>
                    <a:lnTo>
                      <a:pt x="44002" y="933738"/>
                    </a:lnTo>
                    <a:lnTo>
                      <a:pt x="0" y="933738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38100"/>
                <a:ext cx="44002" cy="97183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14" id="14"/>
          <p:cNvGrpSpPr/>
          <p:nvPr/>
        </p:nvGrpSpPr>
        <p:grpSpPr>
          <a:xfrm rot="0">
            <a:off x="5773158" y="234188"/>
            <a:ext cx="6741684" cy="1333446"/>
            <a:chOff x="0" y="0"/>
            <a:chExt cx="8988912" cy="1777928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114300"/>
              <a:ext cx="8988912" cy="838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17"/>
                </a:lnSpc>
              </a:pPr>
              <a:r>
                <a:rPr lang="en-US" b="true" sz="4699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939320"/>
              <a:ext cx="8988912" cy="838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17"/>
                </a:lnSpc>
              </a:pPr>
              <a:r>
                <a:rPr lang="en-US" b="true" sz="4699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FLOWCHART (Cont.)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781793" y="4186261"/>
            <a:ext cx="6477507" cy="6100739"/>
            <a:chOff x="0" y="0"/>
            <a:chExt cx="8636677" cy="8134319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14630" t="0" r="14630" b="0"/>
            <a:stretch>
              <a:fillRect/>
            </a:stretch>
          </p:blipFill>
          <p:spPr>
            <a:xfrm flipH="false" flipV="false">
              <a:off x="0" y="0"/>
              <a:ext cx="8636677" cy="8134319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028700" y="3657052"/>
            <a:ext cx="5922266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What is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391446"/>
            <a:ext cx="5922266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SKILLUP?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229519"/>
            <a:ext cx="8115300" cy="2491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b="true" sz="2400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 AI-powered career development platform.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b="true" sz="2400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Designed to bridge the skill gap between graduates and industry.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b="true" sz="2400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Empowers students and simplifies recruitment for companies.</a:t>
            </a:r>
          </a:p>
          <a:p>
            <a:pPr algn="l">
              <a:lnSpc>
                <a:spcPts val="335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81075"/>
            <a:ext cx="3543665" cy="41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1"/>
              </a:lnSpc>
            </a:pPr>
            <a:r>
              <a:rPr lang="en-US" sz="2436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769329" y="962025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Project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-5400000">
            <a:off x="-3718142" y="4440370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Graduate Skills Management Flow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308320" y="0"/>
            <a:ext cx="144560" cy="2644886"/>
            <a:chOff x="0" y="0"/>
            <a:chExt cx="38073" cy="69659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073" cy="696595"/>
            </a:xfrm>
            <a:custGeom>
              <a:avLst/>
              <a:gdLst/>
              <a:ahLst/>
              <a:cxnLst/>
              <a:rect r="r" b="b" t="t" l="l"/>
              <a:pathLst>
                <a:path h="696595" w="38073">
                  <a:moveTo>
                    <a:pt x="0" y="0"/>
                  </a:moveTo>
                  <a:lnTo>
                    <a:pt x="38073" y="0"/>
                  </a:lnTo>
                  <a:lnTo>
                    <a:pt x="38073" y="696595"/>
                  </a:lnTo>
                  <a:lnTo>
                    <a:pt x="0" y="696595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8073" cy="7346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352697" y="2455803"/>
            <a:ext cx="3765298" cy="6595824"/>
          </a:xfrm>
          <a:custGeom>
            <a:avLst/>
            <a:gdLst/>
            <a:ahLst/>
            <a:cxnLst/>
            <a:rect r="r" b="b" t="t" l="l"/>
            <a:pathLst>
              <a:path h="6595824" w="3765298">
                <a:moveTo>
                  <a:pt x="0" y="0"/>
                </a:moveTo>
                <a:lnTo>
                  <a:pt x="3765298" y="0"/>
                </a:lnTo>
                <a:lnTo>
                  <a:pt x="3765298" y="6595825"/>
                </a:lnTo>
                <a:lnTo>
                  <a:pt x="0" y="65958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773158" y="361977"/>
            <a:ext cx="6741684" cy="1333446"/>
            <a:chOff x="0" y="0"/>
            <a:chExt cx="8988912" cy="177792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14300"/>
              <a:ext cx="8988912" cy="838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17"/>
                </a:lnSpc>
              </a:pPr>
              <a:r>
                <a:rPr lang="en-US" b="true" sz="4699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39320"/>
              <a:ext cx="8988912" cy="838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17"/>
                </a:lnSpc>
              </a:pPr>
              <a:r>
                <a:rPr lang="en-US" b="true" sz="4699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FLOWCHART (Cont.)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-5400000">
            <a:off x="-3718142" y="4440370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Graduate Learning Path Flow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85810" y="0"/>
            <a:ext cx="167070" cy="3545287"/>
            <a:chOff x="0" y="0"/>
            <a:chExt cx="44002" cy="93373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02" cy="933738"/>
            </a:xfrm>
            <a:custGeom>
              <a:avLst/>
              <a:gdLst/>
              <a:ahLst/>
              <a:cxnLst/>
              <a:rect r="r" b="b" t="t" l="l"/>
              <a:pathLst>
                <a:path h="933738" w="44002">
                  <a:moveTo>
                    <a:pt x="0" y="0"/>
                  </a:moveTo>
                  <a:lnTo>
                    <a:pt x="44002" y="0"/>
                  </a:lnTo>
                  <a:lnTo>
                    <a:pt x="44002" y="933738"/>
                  </a:lnTo>
                  <a:lnTo>
                    <a:pt x="0" y="93373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02" cy="9718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715720" y="1823212"/>
            <a:ext cx="3473524" cy="8074814"/>
          </a:xfrm>
          <a:custGeom>
            <a:avLst/>
            <a:gdLst/>
            <a:ahLst/>
            <a:cxnLst/>
            <a:rect r="r" b="b" t="t" l="l"/>
            <a:pathLst>
              <a:path h="8074814" w="3473524">
                <a:moveTo>
                  <a:pt x="0" y="0"/>
                </a:moveTo>
                <a:lnTo>
                  <a:pt x="3473523" y="0"/>
                </a:lnTo>
                <a:lnTo>
                  <a:pt x="3473523" y="8074814"/>
                </a:lnTo>
                <a:lnTo>
                  <a:pt x="0" y="80748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773158" y="234188"/>
            <a:ext cx="6741684" cy="1333446"/>
            <a:chOff x="0" y="0"/>
            <a:chExt cx="8988912" cy="177792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14300"/>
              <a:ext cx="8988912" cy="838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17"/>
                </a:lnSpc>
              </a:pPr>
              <a:r>
                <a:rPr lang="en-US" b="true" sz="4699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System Design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39320"/>
              <a:ext cx="8988912" cy="838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17"/>
                </a:lnSpc>
              </a:pPr>
              <a:r>
                <a:rPr lang="en-US" b="true" sz="4699">
                  <a:solidFill>
                    <a:srgbClr val="F9B314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FLOWCHART (Cont.)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31306" y="3575862"/>
            <a:ext cx="7627994" cy="4504908"/>
            <a:chOff x="0" y="0"/>
            <a:chExt cx="10170659" cy="600654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985" r="0" b="1985"/>
            <a:stretch>
              <a:fillRect/>
            </a:stretch>
          </p:blipFill>
          <p:spPr>
            <a:xfrm flipH="false" flipV="false">
              <a:off x="0" y="0"/>
              <a:ext cx="10170659" cy="6006544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2867965"/>
            <a:ext cx="7622267" cy="4551070"/>
            <a:chOff x="0" y="0"/>
            <a:chExt cx="10163023" cy="6068094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50800" y="104775"/>
              <a:ext cx="8598600" cy="7576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41"/>
                </a:lnSpc>
              </a:pPr>
              <a:r>
                <a:rPr lang="en-US" sz="4299" b="true">
                  <a:solidFill>
                    <a:srgbClr val="1211CA"/>
                  </a:solidFill>
                  <a:latin typeface="Montserrat Ultra-Bold"/>
                  <a:ea typeface="Montserrat Ultra-Bold"/>
                  <a:cs typeface="Montserrat Ultra-Bold"/>
                  <a:sym typeface="Montserrat Ultra-Bold"/>
                </a:rPr>
                <a:t>Conclusion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446691"/>
              <a:ext cx="10163023" cy="46214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4032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SkillUP is transforming how graduates prepare and how companies hire.</a:t>
              </a:r>
            </a:p>
            <a:p>
              <a:pPr algn="l" marL="518160" indent="-259080" lvl="1">
                <a:lnSpc>
                  <a:spcPts val="4032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Delivers practical, scalable, and data-driven career development.</a:t>
              </a:r>
            </a:p>
            <a:p>
              <a:pPr algn="l" marL="518160" indent="-259080" lvl="1">
                <a:lnSpc>
                  <a:spcPts val="4032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Keeps graduates competitive and companies efficient.</a:t>
              </a:r>
            </a:p>
            <a:p>
              <a:pPr algn="l">
                <a:lnSpc>
                  <a:spcPts val="4032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0790" y="0"/>
            <a:ext cx="212090" cy="5143500"/>
            <a:chOff x="0" y="0"/>
            <a:chExt cx="55859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59" cy="1354667"/>
            </a:xfrm>
            <a:custGeom>
              <a:avLst/>
              <a:gdLst/>
              <a:ahLst/>
              <a:cxnLst/>
              <a:rect r="r" b="b" t="t" l="l"/>
              <a:pathLst>
                <a:path h="1354667" w="55859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5859" cy="1392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00955" y="1866623"/>
            <a:ext cx="2758345" cy="245871"/>
            <a:chOff x="0" y="0"/>
            <a:chExt cx="726478" cy="647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223875" y="8772632"/>
            <a:ext cx="177766" cy="266816"/>
          </a:xfrm>
          <a:custGeom>
            <a:avLst/>
            <a:gdLst/>
            <a:ahLst/>
            <a:cxnLst/>
            <a:rect r="r" b="b" t="t" l="l"/>
            <a:pathLst>
              <a:path h="266816" w="177766">
                <a:moveTo>
                  <a:pt x="0" y="0"/>
                </a:moveTo>
                <a:lnTo>
                  <a:pt x="177766" y="0"/>
                </a:lnTo>
                <a:lnTo>
                  <a:pt x="177766" y="266816"/>
                </a:lnTo>
                <a:lnTo>
                  <a:pt x="0" y="2668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794627" y="4105507"/>
            <a:ext cx="9288593" cy="136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b="true" sz="9600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THANK YOU</a:t>
            </a:r>
          </a:p>
        </p:txBody>
      </p:sp>
      <p:sp>
        <p:nvSpPr>
          <p:cNvPr name="TextBox 10" id="10"/>
          <p:cNvSpPr txBox="true"/>
          <p:nvPr/>
        </p:nvSpPr>
        <p:spPr>
          <a:xfrm rot="-5400000">
            <a:off x="-664292" y="5229774"/>
            <a:ext cx="3974630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skillup.com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94627" y="5814464"/>
            <a:ext cx="14218291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b="true" sz="2200" spc="756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WE WELCOME YOUR QUESTIONS AND FEEDBACK.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997446" y="8646325"/>
            <a:ext cx="2261854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20"/>
              </a:lnSpc>
            </a:pPr>
            <a:r>
              <a:rPr lang="en-US" b="true" sz="28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End Slide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769329" y="962025"/>
            <a:ext cx="3489971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162895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Background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897289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Study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721773"/>
            <a:ext cx="8940800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2D262A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Understanding the Job Market Challenge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5610179"/>
            <a:ext cx="4470400" cy="1222629"/>
            <a:chOff x="0" y="0"/>
            <a:chExt cx="5960533" cy="163017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633095"/>
              <a:ext cx="4299300" cy="997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48"/>
                </a:lnSpc>
              </a:pPr>
              <a:r>
                <a:rPr lang="en-US" sz="24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60% of graduates lack job-ready skills.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38100"/>
              <a:ext cx="5960533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Skill Mismatch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705190" y="5610179"/>
            <a:ext cx="4470400" cy="1222629"/>
            <a:chOff x="0" y="0"/>
            <a:chExt cx="5960533" cy="163017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633095"/>
              <a:ext cx="5960533" cy="997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48"/>
                </a:lnSpc>
              </a:pPr>
              <a:r>
                <a:rPr lang="en-US" sz="24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Employers struggle with evaluating fresh talent.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38100"/>
              <a:ext cx="5960533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Inefficient Hiring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3769329" y="962025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Strategy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781793" y="3181945"/>
            <a:ext cx="7506207" cy="4856468"/>
            <a:chOff x="0" y="0"/>
            <a:chExt cx="10008277" cy="6475290"/>
          </a:xfrm>
        </p:grpSpPr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2"/>
            <a:srcRect l="0" t="1445" r="0" b="1445"/>
            <a:stretch>
              <a:fillRect/>
            </a:stretch>
          </p:blipFill>
          <p:spPr>
            <a:xfrm flipH="false" flipV="false">
              <a:off x="0" y="0"/>
              <a:ext cx="10008277" cy="6475290"/>
            </a:xfrm>
            <a:prstGeom prst="rect">
              <a:avLst/>
            </a:prstGeom>
          </p:spPr>
        </p:pic>
      </p:grpSp>
      <p:grpSp>
        <p:nvGrpSpPr>
          <p:cNvPr name="Group 17" id="17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28700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028700" y="7166183"/>
            <a:ext cx="6113633" cy="1222629"/>
            <a:chOff x="0" y="0"/>
            <a:chExt cx="8151510" cy="1630172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633095"/>
              <a:ext cx="5879640" cy="997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48"/>
                </a:lnSpc>
              </a:pPr>
              <a:r>
                <a:rPr lang="en-US" sz="24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Graduates have limited career mentorship &amp; tools.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-38100"/>
              <a:ext cx="8151510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Lack of Guidance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20823" y="0"/>
            <a:ext cx="7067177" cy="5358043"/>
            <a:chOff x="0" y="0"/>
            <a:chExt cx="9422903" cy="714405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061" t="0" r="6061" b="0"/>
            <a:stretch>
              <a:fillRect/>
            </a:stretch>
          </p:blipFill>
          <p:spPr>
            <a:xfrm flipH="false" flipV="false">
              <a:off x="0" y="0"/>
              <a:ext cx="9422903" cy="7144058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4500955" y="9012429"/>
            <a:ext cx="2758345" cy="245871"/>
            <a:chOff x="0" y="0"/>
            <a:chExt cx="726478" cy="6475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6499138"/>
            <a:ext cx="4881934" cy="2241327"/>
            <a:chOff x="0" y="0"/>
            <a:chExt cx="1624330" cy="7457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41910" y="43180"/>
              <a:ext cx="1576070" cy="697480"/>
            </a:xfrm>
            <a:custGeom>
              <a:avLst/>
              <a:gdLst/>
              <a:ahLst/>
              <a:cxnLst/>
              <a:rect r="r" b="b" t="t" l="l"/>
              <a:pathLst>
                <a:path h="697480" w="1576070">
                  <a:moveTo>
                    <a:pt x="0" y="0"/>
                  </a:moveTo>
                  <a:lnTo>
                    <a:pt x="1576070" y="0"/>
                  </a:lnTo>
                  <a:lnTo>
                    <a:pt x="1576070" y="697480"/>
                  </a:lnTo>
                  <a:lnTo>
                    <a:pt x="0" y="697480"/>
                  </a:lnTo>
                  <a:close/>
                </a:path>
              </a:pathLst>
            </a:custGeom>
            <a:solidFill>
              <a:srgbClr val="77838D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35560" y="35560"/>
              <a:ext cx="1588770" cy="710180"/>
            </a:xfrm>
            <a:custGeom>
              <a:avLst/>
              <a:gdLst/>
              <a:ahLst/>
              <a:cxnLst/>
              <a:rect r="r" b="b" t="t" l="l"/>
              <a:pathLst>
                <a:path h="710180" w="1588770">
                  <a:moveTo>
                    <a:pt x="1588770" y="710180"/>
                  </a:moveTo>
                  <a:lnTo>
                    <a:pt x="0" y="710180"/>
                  </a:lnTo>
                  <a:lnTo>
                    <a:pt x="0" y="0"/>
                  </a:lnTo>
                  <a:lnTo>
                    <a:pt x="1588770" y="0"/>
                  </a:lnTo>
                  <a:lnTo>
                    <a:pt x="1588770" y="710180"/>
                  </a:lnTo>
                  <a:close/>
                  <a:moveTo>
                    <a:pt x="12700" y="697480"/>
                  </a:moveTo>
                  <a:lnTo>
                    <a:pt x="1576070" y="697480"/>
                  </a:lnTo>
                  <a:lnTo>
                    <a:pt x="1576070" y="12700"/>
                  </a:lnTo>
                  <a:lnTo>
                    <a:pt x="12700" y="12700"/>
                  </a:lnTo>
                  <a:lnTo>
                    <a:pt x="12700" y="69748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76070" cy="697480"/>
            </a:xfrm>
            <a:custGeom>
              <a:avLst/>
              <a:gdLst/>
              <a:ahLst/>
              <a:cxnLst/>
              <a:rect r="r" b="b" t="t" l="l"/>
              <a:pathLst>
                <a:path h="697480" w="1576070">
                  <a:moveTo>
                    <a:pt x="0" y="0"/>
                  </a:moveTo>
                  <a:lnTo>
                    <a:pt x="1576070" y="0"/>
                  </a:lnTo>
                  <a:lnTo>
                    <a:pt x="1576070" y="697480"/>
                  </a:lnTo>
                  <a:lnTo>
                    <a:pt x="0" y="69748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6357821" y="6499138"/>
            <a:ext cx="5437730" cy="2241327"/>
            <a:chOff x="0" y="0"/>
            <a:chExt cx="1809256" cy="74574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41910" y="43180"/>
              <a:ext cx="1760996" cy="697480"/>
            </a:xfrm>
            <a:custGeom>
              <a:avLst/>
              <a:gdLst/>
              <a:ahLst/>
              <a:cxnLst/>
              <a:rect r="r" b="b" t="t" l="l"/>
              <a:pathLst>
                <a:path h="697480" w="1760996">
                  <a:moveTo>
                    <a:pt x="0" y="0"/>
                  </a:moveTo>
                  <a:lnTo>
                    <a:pt x="1760996" y="0"/>
                  </a:lnTo>
                  <a:lnTo>
                    <a:pt x="1760996" y="697480"/>
                  </a:lnTo>
                  <a:lnTo>
                    <a:pt x="0" y="697480"/>
                  </a:lnTo>
                  <a:close/>
                </a:path>
              </a:pathLst>
            </a:custGeom>
            <a:solidFill>
              <a:srgbClr val="77838D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5560" y="35560"/>
              <a:ext cx="1773696" cy="710180"/>
            </a:xfrm>
            <a:custGeom>
              <a:avLst/>
              <a:gdLst/>
              <a:ahLst/>
              <a:cxnLst/>
              <a:rect r="r" b="b" t="t" l="l"/>
              <a:pathLst>
                <a:path h="710180" w="1773696">
                  <a:moveTo>
                    <a:pt x="1773696" y="710180"/>
                  </a:moveTo>
                  <a:lnTo>
                    <a:pt x="0" y="710180"/>
                  </a:lnTo>
                  <a:lnTo>
                    <a:pt x="0" y="0"/>
                  </a:lnTo>
                  <a:lnTo>
                    <a:pt x="1773696" y="0"/>
                  </a:lnTo>
                  <a:lnTo>
                    <a:pt x="1773696" y="710180"/>
                  </a:lnTo>
                  <a:close/>
                  <a:moveTo>
                    <a:pt x="12700" y="697480"/>
                  </a:moveTo>
                  <a:lnTo>
                    <a:pt x="1760996" y="697480"/>
                  </a:lnTo>
                  <a:lnTo>
                    <a:pt x="1760996" y="12700"/>
                  </a:lnTo>
                  <a:lnTo>
                    <a:pt x="12700" y="12700"/>
                  </a:lnTo>
                  <a:lnTo>
                    <a:pt x="12700" y="69748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60996" cy="697480"/>
            </a:xfrm>
            <a:custGeom>
              <a:avLst/>
              <a:gdLst/>
              <a:ahLst/>
              <a:cxnLst/>
              <a:rect r="r" b="b" t="t" l="l"/>
              <a:pathLst>
                <a:path h="697480" w="1760996">
                  <a:moveTo>
                    <a:pt x="0" y="0"/>
                  </a:moveTo>
                  <a:lnTo>
                    <a:pt x="1760996" y="0"/>
                  </a:lnTo>
                  <a:lnTo>
                    <a:pt x="1760996" y="697480"/>
                  </a:lnTo>
                  <a:lnTo>
                    <a:pt x="0" y="69748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028700" y="3162895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Objectives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3868714"/>
            <a:ext cx="6728868" cy="37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What SkillUP Aims to Achieve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4721773"/>
            <a:ext cx="8940800" cy="2072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As SkillUP tackles the core challenges of graduate under‑preparedness and inefficient hiring, it sets out three clear goals to transform career readiness and recruitment outcomes:</a:t>
            </a:r>
          </a:p>
          <a:p>
            <a:pPr algn="l">
              <a:lnSpc>
                <a:spcPts val="3359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210918" y="6773982"/>
            <a:ext cx="4517498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Graduates address only the AI‑identified technical and soft‑skill gaps, maximizing upskilling efficiency.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521107" y="6773982"/>
            <a:ext cx="5217294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Real-world micro-projects that build practical experience &amp; Pre-vetted, AI-matched candidates ready for hiring.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769329" y="7560819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Plan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88995" y="3372827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Methodology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88995" y="4078646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AI-Driven, Scalable, and Data-Centric Approach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769329" y="962025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Service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403641" y="5796956"/>
            <a:ext cx="15480719" cy="1573235"/>
            <a:chOff x="0" y="0"/>
            <a:chExt cx="20640959" cy="2097647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5812461" cy="2097647"/>
              <a:chOff x="0" y="0"/>
              <a:chExt cx="1391492" cy="50217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41910" y="43180"/>
                <a:ext cx="1343232" cy="453913"/>
              </a:xfrm>
              <a:custGeom>
                <a:avLst/>
                <a:gdLst/>
                <a:ahLst/>
                <a:cxnLst/>
                <a:rect r="r" b="b" t="t" l="l"/>
                <a:pathLst>
                  <a:path h="453913" w="1343232">
                    <a:moveTo>
                      <a:pt x="0" y="0"/>
                    </a:moveTo>
                    <a:lnTo>
                      <a:pt x="1343232" y="0"/>
                    </a:lnTo>
                    <a:lnTo>
                      <a:pt x="1343232" y="453913"/>
                    </a:lnTo>
                    <a:lnTo>
                      <a:pt x="0" y="453913"/>
                    </a:lnTo>
                    <a:close/>
                  </a:path>
                </a:pathLst>
              </a:custGeom>
              <a:solidFill>
                <a:srgbClr val="77838D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 flipH="false" flipV="false" rot="0">
                <a:off x="35560" y="35560"/>
                <a:ext cx="1355932" cy="466613"/>
              </a:xfrm>
              <a:custGeom>
                <a:avLst/>
                <a:gdLst/>
                <a:ahLst/>
                <a:cxnLst/>
                <a:rect r="r" b="b" t="t" l="l"/>
                <a:pathLst>
                  <a:path h="466613" w="1355932">
                    <a:moveTo>
                      <a:pt x="1355932" y="466613"/>
                    </a:moveTo>
                    <a:lnTo>
                      <a:pt x="0" y="466613"/>
                    </a:lnTo>
                    <a:lnTo>
                      <a:pt x="0" y="0"/>
                    </a:lnTo>
                    <a:lnTo>
                      <a:pt x="1355932" y="0"/>
                    </a:lnTo>
                    <a:lnTo>
                      <a:pt x="1355932" y="466613"/>
                    </a:lnTo>
                    <a:close/>
                    <a:moveTo>
                      <a:pt x="12700" y="453913"/>
                    </a:moveTo>
                    <a:lnTo>
                      <a:pt x="1343232" y="453913"/>
                    </a:lnTo>
                    <a:lnTo>
                      <a:pt x="1343232" y="12700"/>
                    </a:lnTo>
                    <a:lnTo>
                      <a:pt x="12700" y="12700"/>
                    </a:lnTo>
                    <a:lnTo>
                      <a:pt x="12700" y="45391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343232" cy="453913"/>
              </a:xfrm>
              <a:custGeom>
                <a:avLst/>
                <a:gdLst/>
                <a:ahLst/>
                <a:cxnLst/>
                <a:rect r="r" b="b" t="t" l="l"/>
                <a:pathLst>
                  <a:path h="453913" w="1343232">
                    <a:moveTo>
                      <a:pt x="0" y="0"/>
                    </a:moveTo>
                    <a:lnTo>
                      <a:pt x="1343232" y="0"/>
                    </a:lnTo>
                    <a:lnTo>
                      <a:pt x="1343232" y="453913"/>
                    </a:lnTo>
                    <a:lnTo>
                      <a:pt x="0" y="453913"/>
                    </a:lnTo>
                    <a:close/>
                  </a:path>
                </a:pathLst>
              </a:custGeom>
              <a:solidFill>
                <a:srgbClr val="FDFDFD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216950" y="387313"/>
              <a:ext cx="5378561" cy="17103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2"/>
                </a:lnSpc>
              </a:pPr>
              <a:r>
                <a:rPr lang="en-US" sz="2501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Uses AI algorithms to assess and guide users.</a:t>
              </a:r>
            </a:p>
            <a:p>
              <a:pPr algn="l">
                <a:lnSpc>
                  <a:spcPts val="3502"/>
                </a:lnSpc>
              </a:pPr>
            </a:p>
          </p:txBody>
        </p:sp>
        <p:grpSp>
          <p:nvGrpSpPr>
            <p:cNvPr name="Group 18" id="18"/>
            <p:cNvGrpSpPr/>
            <p:nvPr/>
          </p:nvGrpSpPr>
          <p:grpSpPr>
            <a:xfrm rot="0">
              <a:off x="7406572" y="0"/>
              <a:ext cx="5677165" cy="2097647"/>
              <a:chOff x="0" y="0"/>
              <a:chExt cx="1359102" cy="502173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41910" y="43180"/>
                <a:ext cx="1310843" cy="453913"/>
              </a:xfrm>
              <a:custGeom>
                <a:avLst/>
                <a:gdLst/>
                <a:ahLst/>
                <a:cxnLst/>
                <a:rect r="r" b="b" t="t" l="l"/>
                <a:pathLst>
                  <a:path h="453913" w="1310843">
                    <a:moveTo>
                      <a:pt x="0" y="0"/>
                    </a:moveTo>
                    <a:lnTo>
                      <a:pt x="1310843" y="0"/>
                    </a:lnTo>
                    <a:lnTo>
                      <a:pt x="1310843" y="453913"/>
                    </a:lnTo>
                    <a:lnTo>
                      <a:pt x="0" y="453913"/>
                    </a:lnTo>
                    <a:close/>
                  </a:path>
                </a:pathLst>
              </a:custGeom>
              <a:solidFill>
                <a:srgbClr val="77838D"/>
              </a:solidFill>
            </p:spPr>
          </p:sp>
          <p:sp>
            <p:nvSpPr>
              <p:cNvPr name="Freeform 20" id="20"/>
              <p:cNvSpPr/>
              <p:nvPr/>
            </p:nvSpPr>
            <p:spPr>
              <a:xfrm flipH="false" flipV="false" rot="0">
                <a:off x="35560" y="35560"/>
                <a:ext cx="1323543" cy="466613"/>
              </a:xfrm>
              <a:custGeom>
                <a:avLst/>
                <a:gdLst/>
                <a:ahLst/>
                <a:cxnLst/>
                <a:rect r="r" b="b" t="t" l="l"/>
                <a:pathLst>
                  <a:path h="466613" w="1323543">
                    <a:moveTo>
                      <a:pt x="1323543" y="466613"/>
                    </a:moveTo>
                    <a:lnTo>
                      <a:pt x="0" y="466613"/>
                    </a:lnTo>
                    <a:lnTo>
                      <a:pt x="0" y="0"/>
                    </a:lnTo>
                    <a:lnTo>
                      <a:pt x="1323543" y="0"/>
                    </a:lnTo>
                    <a:lnTo>
                      <a:pt x="1323543" y="466613"/>
                    </a:lnTo>
                    <a:close/>
                    <a:moveTo>
                      <a:pt x="12700" y="453913"/>
                    </a:moveTo>
                    <a:lnTo>
                      <a:pt x="1310843" y="453913"/>
                    </a:lnTo>
                    <a:lnTo>
                      <a:pt x="1310843" y="12700"/>
                    </a:lnTo>
                    <a:lnTo>
                      <a:pt x="12700" y="12700"/>
                    </a:lnTo>
                    <a:lnTo>
                      <a:pt x="12700" y="45391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310842" cy="453913"/>
              </a:xfrm>
              <a:custGeom>
                <a:avLst/>
                <a:gdLst/>
                <a:ahLst/>
                <a:cxnLst/>
                <a:rect r="r" b="b" t="t" l="l"/>
                <a:pathLst>
                  <a:path h="453913" w="1310842">
                    <a:moveTo>
                      <a:pt x="0" y="0"/>
                    </a:moveTo>
                    <a:lnTo>
                      <a:pt x="1310842" y="0"/>
                    </a:lnTo>
                    <a:lnTo>
                      <a:pt x="1310842" y="453913"/>
                    </a:lnTo>
                    <a:lnTo>
                      <a:pt x="0" y="453913"/>
                    </a:lnTo>
                    <a:close/>
                  </a:path>
                </a:pathLst>
              </a:custGeom>
              <a:solidFill>
                <a:srgbClr val="FDFDFD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7577047" y="387313"/>
              <a:ext cx="5447023" cy="11278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2"/>
                </a:lnSpc>
              </a:pPr>
              <a:r>
                <a:rPr lang="en-US" sz="2501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Continuously adapts to evolving job market.</a:t>
              </a:r>
            </a:p>
          </p:txBody>
        </p:sp>
        <p:grpSp>
          <p:nvGrpSpPr>
            <p:cNvPr name="Group 23" id="23"/>
            <p:cNvGrpSpPr/>
            <p:nvPr/>
          </p:nvGrpSpPr>
          <p:grpSpPr>
            <a:xfrm rot="0">
              <a:off x="15586284" y="0"/>
              <a:ext cx="5054675" cy="2097647"/>
              <a:chOff x="0" y="0"/>
              <a:chExt cx="1210080" cy="502173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41910" y="43180"/>
                <a:ext cx="1161820" cy="453913"/>
              </a:xfrm>
              <a:custGeom>
                <a:avLst/>
                <a:gdLst/>
                <a:ahLst/>
                <a:cxnLst/>
                <a:rect r="r" b="b" t="t" l="l"/>
                <a:pathLst>
                  <a:path h="453913" w="1161820">
                    <a:moveTo>
                      <a:pt x="0" y="0"/>
                    </a:moveTo>
                    <a:lnTo>
                      <a:pt x="1161820" y="0"/>
                    </a:lnTo>
                    <a:lnTo>
                      <a:pt x="1161820" y="453913"/>
                    </a:lnTo>
                    <a:lnTo>
                      <a:pt x="0" y="453913"/>
                    </a:lnTo>
                    <a:close/>
                  </a:path>
                </a:pathLst>
              </a:custGeom>
              <a:solidFill>
                <a:srgbClr val="77838D"/>
              </a:solidFill>
            </p:spPr>
          </p:sp>
          <p:sp>
            <p:nvSpPr>
              <p:cNvPr name="Freeform 25" id="25"/>
              <p:cNvSpPr/>
              <p:nvPr/>
            </p:nvSpPr>
            <p:spPr>
              <a:xfrm flipH="false" flipV="false" rot="0">
                <a:off x="35560" y="35560"/>
                <a:ext cx="1174520" cy="466613"/>
              </a:xfrm>
              <a:custGeom>
                <a:avLst/>
                <a:gdLst/>
                <a:ahLst/>
                <a:cxnLst/>
                <a:rect r="r" b="b" t="t" l="l"/>
                <a:pathLst>
                  <a:path h="466613" w="1174520">
                    <a:moveTo>
                      <a:pt x="1174520" y="466613"/>
                    </a:moveTo>
                    <a:lnTo>
                      <a:pt x="0" y="466613"/>
                    </a:lnTo>
                    <a:lnTo>
                      <a:pt x="0" y="0"/>
                    </a:lnTo>
                    <a:lnTo>
                      <a:pt x="1174520" y="0"/>
                    </a:lnTo>
                    <a:lnTo>
                      <a:pt x="1174520" y="466613"/>
                    </a:lnTo>
                    <a:close/>
                    <a:moveTo>
                      <a:pt x="12700" y="453913"/>
                    </a:moveTo>
                    <a:lnTo>
                      <a:pt x="1161820" y="453913"/>
                    </a:lnTo>
                    <a:lnTo>
                      <a:pt x="1161820" y="12700"/>
                    </a:lnTo>
                    <a:lnTo>
                      <a:pt x="12700" y="12700"/>
                    </a:lnTo>
                    <a:lnTo>
                      <a:pt x="12700" y="45391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1161819" cy="453913"/>
              </a:xfrm>
              <a:custGeom>
                <a:avLst/>
                <a:gdLst/>
                <a:ahLst/>
                <a:cxnLst/>
                <a:rect r="r" b="b" t="t" l="l"/>
                <a:pathLst>
                  <a:path h="453913" w="1161819">
                    <a:moveTo>
                      <a:pt x="0" y="0"/>
                    </a:moveTo>
                    <a:lnTo>
                      <a:pt x="1161819" y="0"/>
                    </a:lnTo>
                    <a:lnTo>
                      <a:pt x="1161819" y="453913"/>
                    </a:lnTo>
                    <a:lnTo>
                      <a:pt x="0" y="453913"/>
                    </a:lnTo>
                    <a:close/>
                  </a:path>
                </a:pathLst>
              </a:custGeom>
              <a:solidFill>
                <a:srgbClr val="FDFDFD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15738067" y="387313"/>
              <a:ext cx="4849767" cy="11278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2"/>
                </a:lnSpc>
              </a:pPr>
              <a:r>
                <a:rPr lang="en-US" sz="2501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Scalable for students and enterprises.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2417" y="5642439"/>
            <a:ext cx="603949" cy="603949"/>
          </a:xfrm>
          <a:custGeom>
            <a:avLst/>
            <a:gdLst/>
            <a:ahLst/>
            <a:cxnLst/>
            <a:rect r="r" b="b" t="t" l="l"/>
            <a:pathLst>
              <a:path h="603949" w="603949">
                <a:moveTo>
                  <a:pt x="0" y="0"/>
                </a:moveTo>
                <a:lnTo>
                  <a:pt x="603949" y="0"/>
                </a:lnTo>
                <a:lnTo>
                  <a:pt x="603949" y="603949"/>
                </a:lnTo>
                <a:lnTo>
                  <a:pt x="0" y="6039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329104" y="5642439"/>
            <a:ext cx="678594" cy="603949"/>
          </a:xfrm>
          <a:custGeom>
            <a:avLst/>
            <a:gdLst/>
            <a:ahLst/>
            <a:cxnLst/>
            <a:rect r="r" b="b" t="t" l="l"/>
            <a:pathLst>
              <a:path h="603949" w="678594">
                <a:moveTo>
                  <a:pt x="0" y="0"/>
                </a:moveTo>
                <a:lnTo>
                  <a:pt x="678594" y="0"/>
                </a:lnTo>
                <a:lnTo>
                  <a:pt x="678594" y="603949"/>
                </a:lnTo>
                <a:lnTo>
                  <a:pt x="0" y="6039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291741" y="5642439"/>
            <a:ext cx="646843" cy="646843"/>
          </a:xfrm>
          <a:custGeom>
            <a:avLst/>
            <a:gdLst/>
            <a:ahLst/>
            <a:cxnLst/>
            <a:rect r="r" b="b" t="t" l="l"/>
            <a:pathLst>
              <a:path h="646843" w="646843">
                <a:moveTo>
                  <a:pt x="0" y="0"/>
                </a:moveTo>
                <a:lnTo>
                  <a:pt x="646843" y="0"/>
                </a:lnTo>
                <a:lnTo>
                  <a:pt x="646843" y="646843"/>
                </a:lnTo>
                <a:lnTo>
                  <a:pt x="0" y="6468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290847" y="5514203"/>
            <a:ext cx="624291" cy="775080"/>
          </a:xfrm>
          <a:custGeom>
            <a:avLst/>
            <a:gdLst/>
            <a:ahLst/>
            <a:cxnLst/>
            <a:rect r="r" b="b" t="t" l="l"/>
            <a:pathLst>
              <a:path h="775080" w="624291">
                <a:moveTo>
                  <a:pt x="0" y="0"/>
                </a:moveTo>
                <a:lnTo>
                  <a:pt x="624291" y="0"/>
                </a:lnTo>
                <a:lnTo>
                  <a:pt x="624291" y="775079"/>
                </a:lnTo>
                <a:lnTo>
                  <a:pt x="0" y="7750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88995" y="3372827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Core Feature 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8995" y="4078646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AI Skill Assessment &amp; Learning Paths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555982"/>
            <a:ext cx="3639486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 evaluates technical and soft skills against industry standards.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67366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400180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19584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296138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04364" y="6555982"/>
            <a:ext cx="3919404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Personalized learning modules target identified gaps.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80918" y="6555982"/>
            <a:ext cx="3919404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Micro-projects simulate real job tasks.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57472" y="6555982"/>
            <a:ext cx="3919404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Adjusts content based on market trends.</a:t>
            </a:r>
          </a:p>
          <a:p>
            <a:pPr algn="l">
              <a:lnSpc>
                <a:spcPts val="294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3769329" y="962025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Features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28700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2417" y="5642439"/>
            <a:ext cx="603949" cy="603949"/>
          </a:xfrm>
          <a:custGeom>
            <a:avLst/>
            <a:gdLst/>
            <a:ahLst/>
            <a:cxnLst/>
            <a:rect r="r" b="b" t="t" l="l"/>
            <a:pathLst>
              <a:path h="603949" w="603949">
                <a:moveTo>
                  <a:pt x="0" y="0"/>
                </a:moveTo>
                <a:lnTo>
                  <a:pt x="603949" y="0"/>
                </a:lnTo>
                <a:lnTo>
                  <a:pt x="603949" y="603949"/>
                </a:lnTo>
                <a:lnTo>
                  <a:pt x="0" y="6039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329104" y="5642439"/>
            <a:ext cx="678594" cy="603949"/>
          </a:xfrm>
          <a:custGeom>
            <a:avLst/>
            <a:gdLst/>
            <a:ahLst/>
            <a:cxnLst/>
            <a:rect r="r" b="b" t="t" l="l"/>
            <a:pathLst>
              <a:path h="603949" w="678594">
                <a:moveTo>
                  <a:pt x="0" y="0"/>
                </a:moveTo>
                <a:lnTo>
                  <a:pt x="678594" y="0"/>
                </a:lnTo>
                <a:lnTo>
                  <a:pt x="678594" y="603949"/>
                </a:lnTo>
                <a:lnTo>
                  <a:pt x="0" y="6039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291741" y="5642439"/>
            <a:ext cx="646843" cy="646843"/>
          </a:xfrm>
          <a:custGeom>
            <a:avLst/>
            <a:gdLst/>
            <a:ahLst/>
            <a:cxnLst/>
            <a:rect r="r" b="b" t="t" l="l"/>
            <a:pathLst>
              <a:path h="646843" w="646843">
                <a:moveTo>
                  <a:pt x="0" y="0"/>
                </a:moveTo>
                <a:lnTo>
                  <a:pt x="646843" y="0"/>
                </a:lnTo>
                <a:lnTo>
                  <a:pt x="646843" y="646843"/>
                </a:lnTo>
                <a:lnTo>
                  <a:pt x="0" y="6468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290847" y="5514203"/>
            <a:ext cx="624291" cy="775080"/>
          </a:xfrm>
          <a:custGeom>
            <a:avLst/>
            <a:gdLst/>
            <a:ahLst/>
            <a:cxnLst/>
            <a:rect r="r" b="b" t="t" l="l"/>
            <a:pathLst>
              <a:path h="775080" w="624291">
                <a:moveTo>
                  <a:pt x="0" y="0"/>
                </a:moveTo>
                <a:lnTo>
                  <a:pt x="624291" y="0"/>
                </a:lnTo>
                <a:lnTo>
                  <a:pt x="624291" y="775079"/>
                </a:lnTo>
                <a:lnTo>
                  <a:pt x="0" y="7750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88995" y="3372827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Core Feature 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8995" y="4078646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Smart Job Matching &amp; Internships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555982"/>
            <a:ext cx="3489971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Matches jobs to users based on skill profiles &amp; interests.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67366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400180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19584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296138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04364" y="6555982"/>
            <a:ext cx="3919404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Micro-projects offer real-world experience without prior work history.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80918" y="6555982"/>
            <a:ext cx="3919404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Employers get candidate insights via dashboards.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57472" y="6555982"/>
            <a:ext cx="3919404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Companies test candidates before full-time hiring.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69329" y="962025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Features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28700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2417" y="5642439"/>
            <a:ext cx="603949" cy="603949"/>
          </a:xfrm>
          <a:custGeom>
            <a:avLst/>
            <a:gdLst/>
            <a:ahLst/>
            <a:cxnLst/>
            <a:rect r="r" b="b" t="t" l="l"/>
            <a:pathLst>
              <a:path h="603949" w="603949">
                <a:moveTo>
                  <a:pt x="0" y="0"/>
                </a:moveTo>
                <a:lnTo>
                  <a:pt x="603949" y="0"/>
                </a:lnTo>
                <a:lnTo>
                  <a:pt x="603949" y="603949"/>
                </a:lnTo>
                <a:lnTo>
                  <a:pt x="0" y="6039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329104" y="5642439"/>
            <a:ext cx="678594" cy="603949"/>
          </a:xfrm>
          <a:custGeom>
            <a:avLst/>
            <a:gdLst/>
            <a:ahLst/>
            <a:cxnLst/>
            <a:rect r="r" b="b" t="t" l="l"/>
            <a:pathLst>
              <a:path h="603949" w="678594">
                <a:moveTo>
                  <a:pt x="0" y="0"/>
                </a:moveTo>
                <a:lnTo>
                  <a:pt x="678594" y="0"/>
                </a:lnTo>
                <a:lnTo>
                  <a:pt x="678594" y="603949"/>
                </a:lnTo>
                <a:lnTo>
                  <a:pt x="0" y="6039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291741" y="5642439"/>
            <a:ext cx="646843" cy="646843"/>
          </a:xfrm>
          <a:custGeom>
            <a:avLst/>
            <a:gdLst/>
            <a:ahLst/>
            <a:cxnLst/>
            <a:rect r="r" b="b" t="t" l="l"/>
            <a:pathLst>
              <a:path h="646843" w="646843">
                <a:moveTo>
                  <a:pt x="0" y="0"/>
                </a:moveTo>
                <a:lnTo>
                  <a:pt x="646843" y="0"/>
                </a:lnTo>
                <a:lnTo>
                  <a:pt x="646843" y="646843"/>
                </a:lnTo>
                <a:lnTo>
                  <a:pt x="0" y="6468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290847" y="5514203"/>
            <a:ext cx="624291" cy="775080"/>
          </a:xfrm>
          <a:custGeom>
            <a:avLst/>
            <a:gdLst/>
            <a:ahLst/>
            <a:cxnLst/>
            <a:rect r="r" b="b" t="t" l="l"/>
            <a:pathLst>
              <a:path h="775080" w="624291">
                <a:moveTo>
                  <a:pt x="0" y="0"/>
                </a:moveTo>
                <a:lnTo>
                  <a:pt x="624291" y="0"/>
                </a:lnTo>
                <a:lnTo>
                  <a:pt x="624291" y="775079"/>
                </a:lnTo>
                <a:lnTo>
                  <a:pt x="0" y="7750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88995" y="3372827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Core Feature 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8995" y="4078646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AI Resume &amp; Career Tools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555982"/>
            <a:ext cx="3919404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Resume scanner &amp; builder tailored to job roles.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67366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400180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19584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296138" y="5747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1211C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Point 04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04364" y="6555982"/>
            <a:ext cx="3452873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Cover letter generator using job-specific inputs.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80918" y="6555982"/>
            <a:ext cx="3639486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AI-led mock interviews with feedback.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57472" y="6555982"/>
            <a:ext cx="3476200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2D262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Identifies skill gaps in real-time.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69329" y="962025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Features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28700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88995" y="3372827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4200" b="true">
                <a:solidFill>
                  <a:srgbClr val="1211CA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Core Feature 04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88995" y="4078646"/>
            <a:ext cx="1025117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0"/>
              </a:lnSpc>
            </a:pPr>
            <a:r>
              <a:rPr lang="en-US" sz="3000" b="true">
                <a:solidFill>
                  <a:srgbClr val="F9B314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Growth Analytics Dashboard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893388" y="5749183"/>
            <a:ext cx="14501224" cy="1905984"/>
            <a:chOff x="0" y="0"/>
            <a:chExt cx="19334965" cy="254131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98402" y="0"/>
              <a:ext cx="805265" cy="805265"/>
            </a:xfrm>
            <a:custGeom>
              <a:avLst/>
              <a:gdLst/>
              <a:ahLst/>
              <a:cxnLst/>
              <a:rect r="r" b="b" t="t" l="l"/>
              <a:pathLst>
                <a:path h="805265" w="805265">
                  <a:moveTo>
                    <a:pt x="0" y="0"/>
                  </a:moveTo>
                  <a:lnTo>
                    <a:pt x="805265" y="0"/>
                  </a:lnTo>
                  <a:lnTo>
                    <a:pt x="805265" y="805265"/>
                  </a:lnTo>
                  <a:lnTo>
                    <a:pt x="0" y="805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1088432"/>
              <a:ext cx="5847913" cy="1452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Visualizes progress in resume quality, skill acquisition, and interview prep.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411667" y="152426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01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7733632" y="0"/>
              <a:ext cx="904792" cy="805265"/>
            </a:xfrm>
            <a:custGeom>
              <a:avLst/>
              <a:gdLst/>
              <a:ahLst/>
              <a:cxnLst/>
              <a:rect r="r" b="b" t="t" l="l"/>
              <a:pathLst>
                <a:path h="805265" w="904792">
                  <a:moveTo>
                    <a:pt x="0" y="0"/>
                  </a:moveTo>
                  <a:lnTo>
                    <a:pt x="904793" y="0"/>
                  </a:lnTo>
                  <a:lnTo>
                    <a:pt x="904793" y="805265"/>
                  </a:lnTo>
                  <a:lnTo>
                    <a:pt x="0" y="805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9161734" y="152426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02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7733632" y="1230758"/>
              <a:ext cx="4869085" cy="957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Self-assessment tools and personalized suggestions.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0">
              <a:off x="14523524" y="0"/>
              <a:ext cx="862458" cy="862458"/>
            </a:xfrm>
            <a:custGeom>
              <a:avLst/>
              <a:gdLst/>
              <a:ahLst/>
              <a:cxnLst/>
              <a:rect r="r" b="b" t="t" l="l"/>
              <a:pathLst>
                <a:path h="862458" w="862458">
                  <a:moveTo>
                    <a:pt x="0" y="0"/>
                  </a:moveTo>
                  <a:lnTo>
                    <a:pt x="862457" y="0"/>
                  </a:lnTo>
                  <a:lnTo>
                    <a:pt x="862457" y="862458"/>
                  </a:lnTo>
                  <a:lnTo>
                    <a:pt x="0" y="8624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15893981" y="152426"/>
              <a:ext cx="3440984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1211C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Point 03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4482317" y="1230758"/>
              <a:ext cx="4852648" cy="957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b="true">
                  <a:solidFill>
                    <a:srgbClr val="2D262A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Enables strategic career planning.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769329" y="962025"/>
            <a:ext cx="348997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b="true" sz="3600">
                <a:solidFill>
                  <a:srgbClr val="10101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About The Features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028700" y="990600"/>
            <a:ext cx="3489971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10101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SkillUP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DAGmwDQhOs0</dc:identifier>
  <dcterms:modified xsi:type="dcterms:W3CDTF">2011-08-01T06:04:30Z</dcterms:modified>
  <cp:revision>1</cp:revision>
  <dc:title>SkillUP</dc:title>
</cp:coreProperties>
</file>

<file path=docProps/thumbnail.jpeg>
</file>